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Roboto Medium"/>
      <p:regular r:id="rId14"/>
    </p:embeddedFont>
    <p:embeddedFont>
      <p:font typeface="Roboto Medium"/>
      <p:regular r:id="rId15"/>
    </p:embeddedFont>
    <p:embeddedFont>
      <p:font typeface="Roboto Medium"/>
      <p:regular r:id="rId16"/>
    </p:embeddedFont>
    <p:embeddedFont>
      <p:font typeface="Roboto Medium"/>
      <p:regular r:id="rId17"/>
    </p:embeddedFont>
    <p:embeddedFont>
      <p:font typeface="Roboto"/>
      <p:regular r:id="rId18"/>
    </p:embeddedFont>
    <p:embeddedFont>
      <p:font typeface="Roboto"/>
      <p:regular r:id="rId19"/>
    </p:embeddedFont>
    <p:embeddedFont>
      <p:font typeface="Roboto"/>
      <p:regular r:id="rId20"/>
    </p:embeddedFont>
    <p:embeddedFont>
      <p:font typeface="Robo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83362"/>
            <a:ext cx="7556421" cy="1417558"/>
          </a:xfrm>
          <a:prstGeom prst="rect">
            <a:avLst/>
          </a:prstGeom>
          <a:noFill/>
          <a:ln/>
        </p:spPr>
        <p:txBody>
          <a:bodyPr wrap="square" lIns="0" tIns="0" rIns="0" bIns="0" rtlCol="0" anchor="t"/>
          <a:lstStyle/>
          <a:p>
            <a:pPr algn="ct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A Fascinante Evolução da Computação</a:t>
            </a:r>
            <a:endParaRPr lang="en-US" sz="4450" dirty="0"/>
          </a:p>
        </p:txBody>
      </p:sp>
      <p:sp>
        <p:nvSpPr>
          <p:cNvPr id="4" name="Text 1"/>
          <p:cNvSpPr/>
          <p:nvPr/>
        </p:nvSpPr>
        <p:spPr>
          <a:xfrm>
            <a:off x="793790" y="2941082"/>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793790" y="3559135"/>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3"/>
          <p:cNvSpPr/>
          <p:nvPr/>
        </p:nvSpPr>
        <p:spPr>
          <a:xfrm>
            <a:off x="793790" y="4177189"/>
            <a:ext cx="7556421" cy="362903"/>
          </a:xfrm>
          <a:prstGeom prst="rect">
            <a:avLst/>
          </a:prstGeom>
          <a:noFill/>
          <a:ln/>
        </p:spPr>
        <p:txBody>
          <a:bodyPr wrap="none" lIns="0" tIns="0" rIns="0" bIns="0" rtlCol="0" anchor="t"/>
          <a:lstStyle/>
          <a:p>
            <a:pPr algn="ctr" indent="0" marL="0">
              <a:lnSpc>
                <a:spcPts val="2850"/>
              </a:lnSpc>
              <a:buNone/>
            </a:pPr>
            <a:r>
              <a:rPr lang="en-US" sz="1750" b="1" dirty="0">
                <a:solidFill>
                  <a:srgbClr val="CFD0D8"/>
                </a:solidFill>
                <a:latin typeface="Roboto" pitchFamily="34" charset="0"/>
                <a:ea typeface="Roboto" pitchFamily="34" charset="-122"/>
                <a:cs typeface="Roboto" pitchFamily="34" charset="-120"/>
              </a:rPr>
              <a:t>Autores:</a:t>
            </a:r>
            <a:endParaRPr lang="en-US" sz="1750" dirty="0"/>
          </a:p>
        </p:txBody>
      </p:sp>
      <p:sp>
        <p:nvSpPr>
          <p:cNvPr id="7" name="Text 4"/>
          <p:cNvSpPr/>
          <p:nvPr/>
        </p:nvSpPr>
        <p:spPr>
          <a:xfrm>
            <a:off x="793790" y="4795242"/>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Raphael Lins - RGM: 27797660</a:t>
            </a:r>
            <a:endParaRPr lang="en-US" sz="1750" dirty="0"/>
          </a:p>
        </p:txBody>
      </p:sp>
      <p:sp>
        <p:nvSpPr>
          <p:cNvPr id="8" name="Text 5"/>
          <p:cNvSpPr/>
          <p:nvPr/>
        </p:nvSpPr>
        <p:spPr>
          <a:xfrm>
            <a:off x="793790" y="5413296"/>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João Pedro - RGM: 28167333</a:t>
            </a:r>
            <a:endParaRPr lang="en-US" sz="1750" dirty="0"/>
          </a:p>
        </p:txBody>
      </p:sp>
      <p:sp>
        <p:nvSpPr>
          <p:cNvPr id="9" name="Text 6"/>
          <p:cNvSpPr/>
          <p:nvPr/>
        </p:nvSpPr>
        <p:spPr>
          <a:xfrm>
            <a:off x="793790" y="6031349"/>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João Gabriel - RGM: 28017188</a:t>
            </a:r>
            <a:endParaRPr lang="en-US" sz="1750" dirty="0"/>
          </a:p>
        </p:txBody>
      </p:sp>
      <p:sp>
        <p:nvSpPr>
          <p:cNvPr id="10" name="Shape 7"/>
          <p:cNvSpPr/>
          <p:nvPr/>
        </p:nvSpPr>
        <p:spPr>
          <a:xfrm>
            <a:off x="793790" y="6666309"/>
            <a:ext cx="362903" cy="362903"/>
          </a:xfrm>
          <a:prstGeom prst="roundRect">
            <a:avLst>
              <a:gd name="adj" fmla="val 25194296"/>
            </a:avLst>
          </a:prstGeom>
          <a:noFill/>
          <a:ln w="7620">
            <a:solidFill>
              <a:srgbClr val="FFFFFF"/>
            </a:solidFill>
            <a:prstDash val="solid"/>
          </a:ln>
        </p:spPr>
      </p:sp>
      <p:pic>
        <p:nvPicPr>
          <p:cNvPr id="11" name="Image 1" descr="preencoded.png">    </p:cNvPr>
          <p:cNvPicPr>
            <a:picLocks noChangeAspect="1"/>
          </p:cNvPicPr>
          <p:nvPr/>
        </p:nvPicPr>
        <p:blipFill>
          <a:blip r:embed="rId2"/>
          <a:stretch>
            <a:fillRect/>
          </a:stretch>
        </p:blipFill>
        <p:spPr>
          <a:xfrm>
            <a:off x="801410" y="6673929"/>
            <a:ext cx="347663" cy="347663"/>
          </a:xfrm>
          <a:prstGeom prst="rect">
            <a:avLst/>
          </a:prstGeom>
        </p:spPr>
      </p:pic>
      <p:sp>
        <p:nvSpPr>
          <p:cNvPr id="12" name="Text 8"/>
          <p:cNvSpPr/>
          <p:nvPr/>
        </p:nvSpPr>
        <p:spPr>
          <a:xfrm>
            <a:off x="1270040" y="6649403"/>
            <a:ext cx="2127647" cy="396835"/>
          </a:xfrm>
          <a:prstGeom prst="rect">
            <a:avLst/>
          </a:prstGeom>
          <a:noFill/>
          <a:ln/>
        </p:spPr>
        <p:txBody>
          <a:bodyPr wrap="none" lIns="0" tIns="0" rIns="0" bIns="0" rtlCol="0" anchor="t"/>
          <a:lstStyle/>
          <a:p>
            <a:pPr algn="l" indent="0" marL="0">
              <a:lnSpc>
                <a:spcPts val="3100"/>
              </a:lnSpc>
              <a:buNone/>
            </a:pPr>
            <a:r>
              <a:rPr lang="en-US" sz="2200" b="1" dirty="0">
                <a:solidFill>
                  <a:srgbClr val="CFD0D8"/>
                </a:solidFill>
                <a:latin typeface="Roboto Bold" pitchFamily="34" charset="0"/>
                <a:ea typeface="Roboto Bold" pitchFamily="34" charset="-122"/>
                <a:cs typeface="Roboto Bold" pitchFamily="34" charset="-120"/>
              </a:rPr>
              <a:t>por Raphael Lins</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195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Década de 1940: Válvulas Eletrônicas</a:t>
            </a:r>
            <a:endParaRPr lang="en-US" sz="4450" dirty="0"/>
          </a:p>
        </p:txBody>
      </p:sp>
      <p:sp>
        <p:nvSpPr>
          <p:cNvPr id="4" name="Shape 1"/>
          <p:cNvSpPr/>
          <p:nvPr/>
        </p:nvSpPr>
        <p:spPr>
          <a:xfrm>
            <a:off x="6535341" y="3977283"/>
            <a:ext cx="30480" cy="2032754"/>
          </a:xfrm>
          <a:prstGeom prst="roundRect">
            <a:avLst>
              <a:gd name="adj" fmla="val 312558"/>
            </a:avLst>
          </a:prstGeom>
          <a:solidFill>
            <a:srgbClr val="313E80"/>
          </a:solidFill>
          <a:ln/>
        </p:spPr>
      </p:sp>
      <p:sp>
        <p:nvSpPr>
          <p:cNvPr id="5" name="Shape 2"/>
          <p:cNvSpPr/>
          <p:nvPr/>
        </p:nvSpPr>
        <p:spPr>
          <a:xfrm>
            <a:off x="6760012" y="4472345"/>
            <a:ext cx="680442" cy="30480"/>
          </a:xfrm>
          <a:prstGeom prst="roundRect">
            <a:avLst>
              <a:gd name="adj" fmla="val 312558"/>
            </a:avLst>
          </a:prstGeom>
          <a:solidFill>
            <a:srgbClr val="313E80"/>
          </a:solidFill>
          <a:ln/>
        </p:spPr>
      </p:sp>
      <p:sp>
        <p:nvSpPr>
          <p:cNvPr id="6" name="Shape 3"/>
          <p:cNvSpPr/>
          <p:nvPr/>
        </p:nvSpPr>
        <p:spPr>
          <a:xfrm>
            <a:off x="6280190" y="4232434"/>
            <a:ext cx="510302" cy="510302"/>
          </a:xfrm>
          <a:prstGeom prst="roundRect">
            <a:avLst>
              <a:gd name="adj" fmla="val 18669"/>
            </a:avLst>
          </a:prstGeom>
          <a:solidFill>
            <a:srgbClr val="182567"/>
          </a:solidFill>
          <a:ln w="7620">
            <a:solidFill>
              <a:srgbClr val="313E80"/>
            </a:solidFill>
            <a:prstDash val="solid"/>
          </a:ln>
        </p:spPr>
      </p:sp>
      <p:pic>
        <p:nvPicPr>
          <p:cNvPr id="7" name="Image 1" descr="preencoded.png">    </p:cNvPr>
          <p:cNvPicPr>
            <a:picLocks noChangeAspect="1"/>
          </p:cNvPicPr>
          <p:nvPr/>
        </p:nvPicPr>
        <p:blipFill>
          <a:blip r:embed="rId2"/>
          <a:stretch>
            <a:fillRect/>
          </a:stretch>
        </p:blipFill>
        <p:spPr>
          <a:xfrm>
            <a:off x="6365260" y="4274939"/>
            <a:ext cx="340162" cy="425291"/>
          </a:xfrm>
          <a:prstGeom prst="rect">
            <a:avLst/>
          </a:prstGeom>
        </p:spPr>
      </p:pic>
      <p:sp>
        <p:nvSpPr>
          <p:cNvPr id="8" name="Text 4"/>
          <p:cNvSpPr/>
          <p:nvPr/>
        </p:nvSpPr>
        <p:spPr>
          <a:xfrm>
            <a:off x="7669411" y="42040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ENIAC</a:t>
            </a:r>
            <a:endParaRPr lang="en-US" sz="2200" dirty="0"/>
          </a:p>
        </p:txBody>
      </p:sp>
      <p:sp>
        <p:nvSpPr>
          <p:cNvPr id="9" name="Text 5"/>
          <p:cNvSpPr/>
          <p:nvPr/>
        </p:nvSpPr>
        <p:spPr>
          <a:xfrm>
            <a:off x="7669411" y="4694515"/>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Os primeiros computadores usavam válvulas. Eram grandes e consumiam muita energia. A capacidade e confiabilidade eram limitadas.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46207"/>
            <a:ext cx="7532132"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Década de 1950: Transistores</a:t>
            </a:r>
            <a:endParaRPr lang="en-US" sz="4450" dirty="0"/>
          </a:p>
        </p:txBody>
      </p:sp>
      <p:sp>
        <p:nvSpPr>
          <p:cNvPr id="4" name="Shape 1"/>
          <p:cNvSpPr/>
          <p:nvPr/>
        </p:nvSpPr>
        <p:spPr>
          <a:xfrm>
            <a:off x="793790" y="7118628"/>
            <a:ext cx="13042821" cy="30480"/>
          </a:xfrm>
          <a:prstGeom prst="roundRect">
            <a:avLst>
              <a:gd name="adj" fmla="val 312558"/>
            </a:avLst>
          </a:prstGeom>
          <a:solidFill>
            <a:srgbClr val="313E80"/>
          </a:solidFill>
          <a:ln/>
        </p:spPr>
      </p:sp>
      <p:sp>
        <p:nvSpPr>
          <p:cNvPr id="5" name="Shape 2"/>
          <p:cNvSpPr/>
          <p:nvPr/>
        </p:nvSpPr>
        <p:spPr>
          <a:xfrm>
            <a:off x="7299960" y="6438186"/>
            <a:ext cx="30480" cy="680442"/>
          </a:xfrm>
          <a:prstGeom prst="roundRect">
            <a:avLst>
              <a:gd name="adj" fmla="val 312558"/>
            </a:avLst>
          </a:prstGeom>
          <a:solidFill>
            <a:srgbClr val="313E80"/>
          </a:solidFill>
          <a:ln/>
        </p:spPr>
      </p:sp>
      <p:sp>
        <p:nvSpPr>
          <p:cNvPr id="6" name="Shape 3"/>
          <p:cNvSpPr/>
          <p:nvPr/>
        </p:nvSpPr>
        <p:spPr>
          <a:xfrm>
            <a:off x="7060049" y="6863477"/>
            <a:ext cx="510302" cy="510302"/>
          </a:xfrm>
          <a:prstGeom prst="roundRect">
            <a:avLst>
              <a:gd name="adj" fmla="val 18669"/>
            </a:avLst>
          </a:prstGeom>
          <a:solidFill>
            <a:srgbClr val="182567"/>
          </a:solidFill>
          <a:ln w="7620">
            <a:solidFill>
              <a:srgbClr val="313E80"/>
            </a:solidFill>
            <a:prstDash val="solid"/>
          </a:ln>
        </p:spPr>
      </p:sp>
      <p:pic>
        <p:nvPicPr>
          <p:cNvPr id="7" name="Image 1" descr="preencoded.png">    </p:cNvPr>
          <p:cNvPicPr>
            <a:picLocks noChangeAspect="1"/>
          </p:cNvPicPr>
          <p:nvPr/>
        </p:nvPicPr>
        <p:blipFill>
          <a:blip r:embed="rId2"/>
          <a:stretch>
            <a:fillRect/>
          </a:stretch>
        </p:blipFill>
        <p:spPr>
          <a:xfrm>
            <a:off x="7145119" y="6905982"/>
            <a:ext cx="340162" cy="425291"/>
          </a:xfrm>
          <a:prstGeom prst="rect">
            <a:avLst/>
          </a:prstGeom>
        </p:spPr>
      </p:pic>
      <p:sp>
        <p:nvSpPr>
          <p:cNvPr id="8" name="Text 4"/>
          <p:cNvSpPr/>
          <p:nvPr/>
        </p:nvSpPr>
        <p:spPr>
          <a:xfrm>
            <a:off x="5897523" y="4995148"/>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Menores e Eficientes</a:t>
            </a:r>
            <a:endParaRPr lang="en-US" sz="2200" dirty="0"/>
          </a:p>
        </p:txBody>
      </p:sp>
      <p:sp>
        <p:nvSpPr>
          <p:cNvPr id="9" name="Text 5"/>
          <p:cNvSpPr/>
          <p:nvPr/>
        </p:nvSpPr>
        <p:spPr>
          <a:xfrm>
            <a:off x="1020604" y="5485567"/>
            <a:ext cx="12589193" cy="725805"/>
          </a:xfrm>
          <a:prstGeom prst="rect">
            <a:avLst/>
          </a:prstGeom>
          <a:noFill/>
          <a:ln/>
        </p:spPr>
        <p:txBody>
          <a:bodyPr wrap="square" lIns="0" tIns="0" rIns="0" bIns="0" rtlCol="0" anchor="t"/>
          <a:lstStyle/>
          <a:p>
            <a:pPr algn="ctr" indent="0" marL="0">
              <a:lnSpc>
                <a:spcPts val="2850"/>
              </a:lnSpc>
              <a:buNone/>
            </a:pPr>
            <a:r>
              <a:rPr lang="en-US" sz="1750" dirty="0">
                <a:solidFill>
                  <a:srgbClr val="CFD0D8"/>
                </a:solidFill>
                <a:latin typeface="Roboto" pitchFamily="34" charset="0"/>
                <a:ea typeface="Roboto" pitchFamily="34" charset="-122"/>
                <a:cs typeface="Roboto" pitchFamily="34" charset="-120"/>
              </a:rPr>
              <a:t>Transistores marcaram um ponto de virada. Eram menores, confiáveis e consumiam menos energia. Permitiram computadores menores e mais eficientes.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195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Década de 1960: Circuitos Integrados</a:t>
            </a:r>
            <a:endParaRPr lang="en-US" sz="4450" dirty="0"/>
          </a:p>
        </p:txBody>
      </p:sp>
      <p:sp>
        <p:nvSpPr>
          <p:cNvPr id="4" name="Shape 1"/>
          <p:cNvSpPr/>
          <p:nvPr/>
        </p:nvSpPr>
        <p:spPr>
          <a:xfrm>
            <a:off x="6535341" y="3977283"/>
            <a:ext cx="30480" cy="2032754"/>
          </a:xfrm>
          <a:prstGeom prst="roundRect">
            <a:avLst>
              <a:gd name="adj" fmla="val 312558"/>
            </a:avLst>
          </a:prstGeom>
          <a:solidFill>
            <a:srgbClr val="313E80"/>
          </a:solidFill>
          <a:ln/>
        </p:spPr>
      </p:sp>
      <p:sp>
        <p:nvSpPr>
          <p:cNvPr id="5" name="Shape 2"/>
          <p:cNvSpPr/>
          <p:nvPr/>
        </p:nvSpPr>
        <p:spPr>
          <a:xfrm>
            <a:off x="6760012" y="4472345"/>
            <a:ext cx="680442" cy="30480"/>
          </a:xfrm>
          <a:prstGeom prst="roundRect">
            <a:avLst>
              <a:gd name="adj" fmla="val 312558"/>
            </a:avLst>
          </a:prstGeom>
          <a:solidFill>
            <a:srgbClr val="313E80"/>
          </a:solidFill>
          <a:ln/>
        </p:spPr>
      </p:sp>
      <p:sp>
        <p:nvSpPr>
          <p:cNvPr id="6" name="Shape 3"/>
          <p:cNvSpPr/>
          <p:nvPr/>
        </p:nvSpPr>
        <p:spPr>
          <a:xfrm>
            <a:off x="6280190" y="4232434"/>
            <a:ext cx="510302" cy="510302"/>
          </a:xfrm>
          <a:prstGeom prst="roundRect">
            <a:avLst>
              <a:gd name="adj" fmla="val 18669"/>
            </a:avLst>
          </a:prstGeom>
          <a:solidFill>
            <a:srgbClr val="182567"/>
          </a:solidFill>
          <a:ln w="7620">
            <a:solidFill>
              <a:srgbClr val="313E80"/>
            </a:solidFill>
            <a:prstDash val="solid"/>
          </a:ln>
        </p:spPr>
      </p:sp>
      <p:pic>
        <p:nvPicPr>
          <p:cNvPr id="7" name="Image 1" descr="preencoded.png">    </p:cNvPr>
          <p:cNvPicPr>
            <a:picLocks noChangeAspect="1"/>
          </p:cNvPicPr>
          <p:nvPr/>
        </p:nvPicPr>
        <p:blipFill>
          <a:blip r:embed="rId2"/>
          <a:stretch>
            <a:fillRect/>
          </a:stretch>
        </p:blipFill>
        <p:spPr>
          <a:xfrm>
            <a:off x="6365260" y="4274939"/>
            <a:ext cx="340162" cy="425291"/>
          </a:xfrm>
          <a:prstGeom prst="rect">
            <a:avLst/>
          </a:prstGeom>
        </p:spPr>
      </p:pic>
      <p:sp>
        <p:nvSpPr>
          <p:cNvPr id="8" name="Text 4"/>
          <p:cNvSpPr/>
          <p:nvPr/>
        </p:nvSpPr>
        <p:spPr>
          <a:xfrm>
            <a:off x="7669411" y="42040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Chips Revolucionários</a:t>
            </a:r>
            <a:endParaRPr lang="en-US" sz="2200" dirty="0"/>
          </a:p>
        </p:txBody>
      </p:sp>
      <p:sp>
        <p:nvSpPr>
          <p:cNvPr id="9" name="Text 5"/>
          <p:cNvSpPr/>
          <p:nvPr/>
        </p:nvSpPr>
        <p:spPr>
          <a:xfrm>
            <a:off x="7669411" y="4694515"/>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Circuitos integrados revolucionaram a eletrônica. Integraram múltiplos transistores em um único componente. Computadores menores, rápidos e baratos.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195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Década de 1970: Microprocessadores</a:t>
            </a:r>
            <a:endParaRPr lang="en-US" sz="4450" dirty="0"/>
          </a:p>
        </p:txBody>
      </p:sp>
      <p:sp>
        <p:nvSpPr>
          <p:cNvPr id="4" name="Shape 1"/>
          <p:cNvSpPr/>
          <p:nvPr/>
        </p:nvSpPr>
        <p:spPr>
          <a:xfrm>
            <a:off x="1048941" y="3977283"/>
            <a:ext cx="30480" cy="2032754"/>
          </a:xfrm>
          <a:prstGeom prst="roundRect">
            <a:avLst>
              <a:gd name="adj" fmla="val 312558"/>
            </a:avLst>
          </a:prstGeom>
          <a:solidFill>
            <a:srgbClr val="313E80"/>
          </a:solidFill>
          <a:ln/>
        </p:spPr>
      </p:sp>
      <p:sp>
        <p:nvSpPr>
          <p:cNvPr id="5" name="Shape 2"/>
          <p:cNvSpPr/>
          <p:nvPr/>
        </p:nvSpPr>
        <p:spPr>
          <a:xfrm>
            <a:off x="1273612" y="4472345"/>
            <a:ext cx="680442" cy="30480"/>
          </a:xfrm>
          <a:prstGeom prst="roundRect">
            <a:avLst>
              <a:gd name="adj" fmla="val 312558"/>
            </a:avLst>
          </a:prstGeom>
          <a:solidFill>
            <a:srgbClr val="313E80"/>
          </a:solidFill>
          <a:ln/>
        </p:spPr>
      </p:sp>
      <p:sp>
        <p:nvSpPr>
          <p:cNvPr id="6" name="Shape 3"/>
          <p:cNvSpPr/>
          <p:nvPr/>
        </p:nvSpPr>
        <p:spPr>
          <a:xfrm>
            <a:off x="793790" y="4232434"/>
            <a:ext cx="510302" cy="510302"/>
          </a:xfrm>
          <a:prstGeom prst="roundRect">
            <a:avLst>
              <a:gd name="adj" fmla="val 18669"/>
            </a:avLst>
          </a:prstGeom>
          <a:solidFill>
            <a:srgbClr val="182567"/>
          </a:solidFill>
          <a:ln w="7620">
            <a:solidFill>
              <a:srgbClr val="313E80"/>
            </a:solidFill>
            <a:prstDash val="solid"/>
          </a:ln>
        </p:spPr>
      </p:sp>
      <p:pic>
        <p:nvPicPr>
          <p:cNvPr id="7" name="Image 1" descr="preencoded.png">    </p:cNvPr>
          <p:cNvPicPr>
            <a:picLocks noChangeAspect="1"/>
          </p:cNvPicPr>
          <p:nvPr/>
        </p:nvPicPr>
        <p:blipFill>
          <a:blip r:embed="rId2"/>
          <a:stretch>
            <a:fillRect/>
          </a:stretch>
        </p:blipFill>
        <p:spPr>
          <a:xfrm>
            <a:off x="878860" y="4274939"/>
            <a:ext cx="340162" cy="425291"/>
          </a:xfrm>
          <a:prstGeom prst="rect">
            <a:avLst/>
          </a:prstGeom>
        </p:spPr>
      </p:pic>
      <p:sp>
        <p:nvSpPr>
          <p:cNvPr id="8" name="Text 4"/>
          <p:cNvSpPr/>
          <p:nvPr/>
        </p:nvSpPr>
        <p:spPr>
          <a:xfrm>
            <a:off x="2183011" y="42040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Acessibilidade</a:t>
            </a:r>
            <a:endParaRPr lang="en-US" sz="2200" dirty="0"/>
          </a:p>
        </p:txBody>
      </p:sp>
      <p:sp>
        <p:nvSpPr>
          <p:cNvPr id="9" name="Text 5"/>
          <p:cNvSpPr/>
          <p:nvPr/>
        </p:nvSpPr>
        <p:spPr>
          <a:xfrm>
            <a:off x="2183011" y="4694515"/>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Microprocessador impulsionou a miniaturização. Tornou os computadores mais acessíveis. Levou à criação dos primeiros computadores pessoais.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195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Década de 2010: IA e Aprendizado de Máquina</a:t>
            </a:r>
            <a:endParaRPr lang="en-US" sz="4450" dirty="0"/>
          </a:p>
        </p:txBody>
      </p:sp>
      <p:sp>
        <p:nvSpPr>
          <p:cNvPr id="4" name="Shape 1"/>
          <p:cNvSpPr/>
          <p:nvPr/>
        </p:nvSpPr>
        <p:spPr>
          <a:xfrm>
            <a:off x="1048941" y="3977283"/>
            <a:ext cx="30480" cy="2032754"/>
          </a:xfrm>
          <a:prstGeom prst="roundRect">
            <a:avLst>
              <a:gd name="adj" fmla="val 312558"/>
            </a:avLst>
          </a:prstGeom>
          <a:solidFill>
            <a:srgbClr val="313E80"/>
          </a:solidFill>
          <a:ln/>
        </p:spPr>
      </p:sp>
      <p:sp>
        <p:nvSpPr>
          <p:cNvPr id="5" name="Shape 2"/>
          <p:cNvSpPr/>
          <p:nvPr/>
        </p:nvSpPr>
        <p:spPr>
          <a:xfrm>
            <a:off x="1273612" y="4472345"/>
            <a:ext cx="680442" cy="30480"/>
          </a:xfrm>
          <a:prstGeom prst="roundRect">
            <a:avLst>
              <a:gd name="adj" fmla="val 312558"/>
            </a:avLst>
          </a:prstGeom>
          <a:solidFill>
            <a:srgbClr val="313E80"/>
          </a:solidFill>
          <a:ln/>
        </p:spPr>
      </p:sp>
      <p:sp>
        <p:nvSpPr>
          <p:cNvPr id="6" name="Shape 3"/>
          <p:cNvSpPr/>
          <p:nvPr/>
        </p:nvSpPr>
        <p:spPr>
          <a:xfrm>
            <a:off x="793790" y="4232434"/>
            <a:ext cx="510302" cy="510302"/>
          </a:xfrm>
          <a:prstGeom prst="roundRect">
            <a:avLst>
              <a:gd name="adj" fmla="val 18669"/>
            </a:avLst>
          </a:prstGeom>
          <a:solidFill>
            <a:srgbClr val="182567"/>
          </a:solidFill>
          <a:ln w="7620">
            <a:solidFill>
              <a:srgbClr val="313E80"/>
            </a:solidFill>
            <a:prstDash val="solid"/>
          </a:ln>
        </p:spPr>
      </p:sp>
      <p:pic>
        <p:nvPicPr>
          <p:cNvPr id="7" name="Image 1" descr="preencoded.png">    </p:cNvPr>
          <p:cNvPicPr>
            <a:picLocks noChangeAspect="1"/>
          </p:cNvPicPr>
          <p:nvPr/>
        </p:nvPicPr>
        <p:blipFill>
          <a:blip r:embed="rId2"/>
          <a:stretch>
            <a:fillRect/>
          </a:stretch>
        </p:blipFill>
        <p:spPr>
          <a:xfrm>
            <a:off x="878860" y="4274939"/>
            <a:ext cx="340162" cy="425291"/>
          </a:xfrm>
          <a:prstGeom prst="rect">
            <a:avLst/>
          </a:prstGeom>
        </p:spPr>
      </p:pic>
      <p:sp>
        <p:nvSpPr>
          <p:cNvPr id="8" name="Text 4"/>
          <p:cNvSpPr/>
          <p:nvPr/>
        </p:nvSpPr>
        <p:spPr>
          <a:xfrm>
            <a:off x="2183011" y="42040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A Nova Fronteira</a:t>
            </a:r>
            <a:endParaRPr lang="en-US" sz="2200" dirty="0"/>
          </a:p>
        </p:txBody>
      </p:sp>
      <p:sp>
        <p:nvSpPr>
          <p:cNvPr id="9" name="Text 5"/>
          <p:cNvSpPr/>
          <p:nvPr/>
        </p:nvSpPr>
        <p:spPr>
          <a:xfrm>
            <a:off x="2183011" y="4694515"/>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IA e ML representam a fronteira atual. Computadores aprendem com dados e tomam decisões. Transformam diversos setores.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26801"/>
            <a:ext cx="9278779"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Impacto na Resolução de Problemas</a:t>
            </a:r>
            <a:endParaRPr lang="en-US" sz="4450" dirty="0"/>
          </a:p>
        </p:txBody>
      </p:sp>
      <p:sp>
        <p:nvSpPr>
          <p:cNvPr id="3" name="Text 1"/>
          <p:cNvSpPr/>
          <p:nvPr/>
        </p:nvSpPr>
        <p:spPr>
          <a:xfrm>
            <a:off x="793790" y="30757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Inovação Contínua</a:t>
            </a:r>
            <a:endParaRPr lang="en-US" sz="2200" dirty="0"/>
          </a:p>
        </p:txBody>
      </p:sp>
      <p:sp>
        <p:nvSpPr>
          <p:cNvPr id="4" name="Text 2"/>
          <p:cNvSpPr/>
          <p:nvPr/>
        </p:nvSpPr>
        <p:spPr>
          <a:xfrm>
            <a:off x="793790" y="377023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 inovação contínua impulsiona a resolução de problemas. Expande os limites em todos os aspectos da sociedade.</a:t>
            </a:r>
            <a:endParaRPr lang="en-US" sz="1750" dirty="0"/>
          </a:p>
        </p:txBody>
      </p:sp>
      <p:sp>
        <p:nvSpPr>
          <p:cNvPr id="5" name="Text 3"/>
          <p:cNvSpPr/>
          <p:nvPr/>
        </p:nvSpPr>
        <p:spPr>
          <a:xfrm>
            <a:off x="793790" y="4388287"/>
            <a:ext cx="13042821"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Cada avanço tecnológico expandiu os limites do que é possível realizar com a computação. A IA e o ML, em particular, estão permitindo a resolução de problemas complexos que antes eram considerados intratáveis, como o reconhecimento de padrões, a previsão de tendências e a automação de tarefas complexas. A computação quântica abre portas para soluções de problemas complexos que os computadores atuais levam anos para processar, como por exemplo, problemas de otimização complexos, simulações de moleculas para desenvolvimento de medicamentos e novos materiais, e quebra de criptografia.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2025-03-26T21:50:32Z</dcterms:created>
  <dcterms:modified xsi:type="dcterms:W3CDTF">2025-03-26T21:50:32Z</dcterms:modified>
</cp:coreProperties>
</file>